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9" r:id="rId3"/>
    <p:sldId id="310" r:id="rId4"/>
    <p:sldId id="262" r:id="rId5"/>
    <p:sldId id="263" r:id="rId6"/>
    <p:sldId id="264" r:id="rId7"/>
    <p:sldId id="265" r:id="rId8"/>
    <p:sldId id="266" r:id="rId9"/>
    <p:sldId id="273" r:id="rId10"/>
    <p:sldId id="281"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702CF6-95EC-46E1-AB55-30679AB80BE2}" type="slidenum">
              <a:rPr lang="en-US" smtClean="0"/>
              <a:t>1</a:t>
            </a:fld>
            <a:endParaRPr lang="en-US"/>
          </a:p>
        </p:txBody>
      </p:sp>
    </p:spTree>
    <p:extLst>
      <p:ext uri="{BB962C8B-B14F-4D97-AF65-F5344CB8AC3E}">
        <p14:creationId xmlns:p14="http://schemas.microsoft.com/office/powerpoint/2010/main" val="257884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969036" y="1094748"/>
            <a:ext cx="9674351" cy="2018610"/>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4800" b="1" dirty="0">
                <a:solidFill>
                  <a:schemeClr val="accent1">
                    <a:lumMod val="50000"/>
                  </a:schemeClr>
                </a:solidFill>
                <a:latin typeface="Arial" panose="020B0604020202020204" pitchFamily="34" charset="0"/>
                <a:cs typeface="Arial" panose="020B0604020202020204" pitchFamily="34" charset="0"/>
              </a:rPr>
              <a:t>Formation of electrical double layer</a:t>
            </a:r>
            <a:endParaRPr lang="en-US" sz="5300" b="1" dirty="0"/>
          </a:p>
        </p:txBody>
      </p:sp>
      <p:sp>
        <p:nvSpPr>
          <p:cNvPr id="7" name="Subtitle 6"/>
          <p:cNvSpPr>
            <a:spLocks noGrp="1"/>
          </p:cNvSpPr>
          <p:nvPr>
            <p:ph type="subTitle" idx="1"/>
          </p:nvPr>
        </p:nvSpPr>
        <p:spPr>
          <a:xfrm>
            <a:off x="2275782" y="4576980"/>
            <a:ext cx="7060861" cy="1096899"/>
          </a:xfrm>
        </p:spPr>
        <p:txBody>
          <a:bodyPr>
            <a:normAutofit/>
          </a:bodyPr>
          <a:lstStyle/>
          <a:p>
            <a:r>
              <a:rPr lang="en-US" sz="3000" b="1" dirty="0">
                <a:solidFill>
                  <a:schemeClr val="accent1">
                    <a:lumMod val="50000"/>
                  </a:schemeClr>
                </a:solidFill>
                <a:latin typeface="+mj-lt"/>
              </a:rPr>
              <a:t>Fyodor </a:t>
            </a:r>
            <a:r>
              <a:rPr lang="en-US" sz="3000" b="1" dirty="0" err="1">
                <a:solidFill>
                  <a:schemeClr val="accent1">
                    <a:lumMod val="50000"/>
                  </a:schemeClr>
                </a:solidFill>
                <a:latin typeface="+mj-lt"/>
              </a:rPr>
              <a:t>Malchik</a:t>
            </a:r>
            <a:endParaRPr lang="en-US" sz="4800" b="1" dirty="0">
              <a:solidFill>
                <a:schemeClr val="accent1">
                  <a:lumMod val="50000"/>
                </a:schemeClr>
              </a:solidFill>
              <a:latin typeface="+mj-lt"/>
            </a:endParaRPr>
          </a:p>
        </p:txBody>
      </p:sp>
    </p:spTree>
    <p:extLst>
      <p:ext uri="{BB962C8B-B14F-4D97-AF65-F5344CB8AC3E}">
        <p14:creationId xmlns:p14="http://schemas.microsoft.com/office/powerpoint/2010/main" val="114160601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descr="SKMBT_C25211050410450.jpg">
            <a:extLst>
              <a:ext uri="{FF2B5EF4-FFF2-40B4-BE49-F238E27FC236}">
                <a16:creationId xmlns:a16="http://schemas.microsoft.com/office/drawing/2014/main" id="{A7811B83-A351-10D6-D160-DB566E82800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5702" r="-5702"/>
          <a:stretch>
            <a:fillRect/>
          </a:stretch>
        </p:blipFill>
        <p:spPr>
          <a:xfrm rot="10800000">
            <a:off x="1244601" y="601663"/>
            <a:ext cx="9629775" cy="52959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1826494-DAF4-80DC-0384-9DA1E1A3F65B}"/>
              </a:ext>
            </a:extLst>
          </p:cNvPr>
          <p:cNvSpPr>
            <a:spLocks noChangeArrowheads="1"/>
          </p:cNvSpPr>
          <p:nvPr/>
        </p:nvSpPr>
        <p:spPr bwMode="auto">
          <a:xfrm>
            <a:off x="8997950" y="3435350"/>
            <a:ext cx="673100" cy="2654300"/>
          </a:xfrm>
          <a:prstGeom prst="rect">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795" name="Rectangle 3">
            <a:extLst>
              <a:ext uri="{FF2B5EF4-FFF2-40B4-BE49-F238E27FC236}">
                <a16:creationId xmlns:a16="http://schemas.microsoft.com/office/drawing/2014/main" id="{C0C0ED60-397D-7097-427F-DEB4B161CAEA}"/>
              </a:ext>
            </a:extLst>
          </p:cNvPr>
          <p:cNvSpPr>
            <a:spLocks noChangeArrowheads="1"/>
          </p:cNvSpPr>
          <p:nvPr/>
        </p:nvSpPr>
        <p:spPr bwMode="auto">
          <a:xfrm>
            <a:off x="6788150" y="3435350"/>
            <a:ext cx="673100" cy="2654300"/>
          </a:xfrm>
          <a:prstGeom prst="rect">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796" name="Rectangle 4">
            <a:extLst>
              <a:ext uri="{FF2B5EF4-FFF2-40B4-BE49-F238E27FC236}">
                <a16:creationId xmlns:a16="http://schemas.microsoft.com/office/drawing/2014/main" id="{F3F508E4-7F99-C957-C6DD-30185426FF10}"/>
              </a:ext>
            </a:extLst>
          </p:cNvPr>
          <p:cNvSpPr>
            <a:spLocks noChangeArrowheads="1"/>
          </p:cNvSpPr>
          <p:nvPr/>
        </p:nvSpPr>
        <p:spPr bwMode="auto">
          <a:xfrm>
            <a:off x="2216150" y="3435350"/>
            <a:ext cx="673100" cy="2654300"/>
          </a:xfrm>
          <a:prstGeom prst="rect">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797" name="Rectangle 5">
            <a:extLst>
              <a:ext uri="{FF2B5EF4-FFF2-40B4-BE49-F238E27FC236}">
                <a16:creationId xmlns:a16="http://schemas.microsoft.com/office/drawing/2014/main" id="{6FC2F4D9-F567-F5FF-4748-E7C053A1430F}"/>
              </a:ext>
            </a:extLst>
          </p:cNvPr>
          <p:cNvSpPr>
            <a:spLocks noChangeArrowheads="1"/>
          </p:cNvSpPr>
          <p:nvPr/>
        </p:nvSpPr>
        <p:spPr bwMode="auto">
          <a:xfrm>
            <a:off x="5264150" y="3435350"/>
            <a:ext cx="673100" cy="2654300"/>
          </a:xfrm>
          <a:prstGeom prst="rect">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798" name="Arc 6">
            <a:extLst>
              <a:ext uri="{FF2B5EF4-FFF2-40B4-BE49-F238E27FC236}">
                <a16:creationId xmlns:a16="http://schemas.microsoft.com/office/drawing/2014/main" id="{A3A4CE0D-9FDD-D9DE-A137-2327713DF950}"/>
              </a:ext>
            </a:extLst>
          </p:cNvPr>
          <p:cNvSpPr>
            <a:spLocks/>
          </p:cNvSpPr>
          <p:nvPr/>
        </p:nvSpPr>
        <p:spPr bwMode="auto">
          <a:xfrm rot="10800000">
            <a:off x="2895600" y="4129088"/>
            <a:ext cx="1130300" cy="12827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799" name="Arc 7">
            <a:extLst>
              <a:ext uri="{FF2B5EF4-FFF2-40B4-BE49-F238E27FC236}">
                <a16:creationId xmlns:a16="http://schemas.microsoft.com/office/drawing/2014/main" id="{800C1837-1CBD-9BCD-57BD-6FA25413F282}"/>
              </a:ext>
            </a:extLst>
          </p:cNvPr>
          <p:cNvSpPr>
            <a:spLocks/>
          </p:cNvSpPr>
          <p:nvPr/>
        </p:nvSpPr>
        <p:spPr bwMode="auto">
          <a:xfrm rot="10800000">
            <a:off x="4205288" y="4129088"/>
            <a:ext cx="1054100" cy="1282700"/>
          </a:xfrm>
          <a:custGeom>
            <a:avLst/>
            <a:gdLst>
              <a:gd name="T0" fmla="*/ 0 w 21600"/>
              <a:gd name="T1" fmla="*/ 2147483647 h 21599"/>
              <a:gd name="T2" fmla="*/ 2147483647 w 21600"/>
              <a:gd name="T3" fmla="*/ 0 h 21599"/>
              <a:gd name="T4" fmla="*/ 2147483647 w 21600"/>
              <a:gd name="T5" fmla="*/ 2147483647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82"/>
                  <a:pt x="9651" y="16"/>
                  <a:pt x="21567" y="-1"/>
                </a:cubicBezTo>
              </a:path>
              <a:path w="21600" h="21599" stroke="0" extrusionOk="0">
                <a:moveTo>
                  <a:pt x="-1" y="21598"/>
                </a:moveTo>
                <a:cubicBezTo>
                  <a:pt x="-1" y="9682"/>
                  <a:pt x="9651" y="16"/>
                  <a:pt x="21567"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800" name="Line 8">
            <a:extLst>
              <a:ext uri="{FF2B5EF4-FFF2-40B4-BE49-F238E27FC236}">
                <a16:creationId xmlns:a16="http://schemas.microsoft.com/office/drawing/2014/main" id="{C3910904-14F6-70A1-50D3-4BEB1C9C39A8}"/>
              </a:ext>
            </a:extLst>
          </p:cNvPr>
          <p:cNvSpPr>
            <a:spLocks noChangeShapeType="1"/>
          </p:cNvSpPr>
          <p:nvPr/>
        </p:nvSpPr>
        <p:spPr bwMode="auto">
          <a:xfrm>
            <a:off x="2908300" y="5410200"/>
            <a:ext cx="6756400"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Rectangle 9">
            <a:extLst>
              <a:ext uri="{FF2B5EF4-FFF2-40B4-BE49-F238E27FC236}">
                <a16:creationId xmlns:a16="http://schemas.microsoft.com/office/drawing/2014/main" id="{B04DDB9A-6919-F083-33BC-299A2C9BC565}"/>
              </a:ext>
            </a:extLst>
          </p:cNvPr>
          <p:cNvSpPr>
            <a:spLocks noChangeArrowheads="1"/>
          </p:cNvSpPr>
          <p:nvPr/>
        </p:nvSpPr>
        <p:spPr bwMode="auto">
          <a:xfrm>
            <a:off x="5924550" y="3560763"/>
            <a:ext cx="769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latin typeface="Symbol" panose="05050102010706020507" pitchFamily="18" charset="2"/>
              </a:rPr>
              <a:t></a:t>
            </a:r>
            <a:r>
              <a:rPr lang="en-AU" altLang="en-US" sz="1800"/>
              <a:t>=</a:t>
            </a:r>
            <a:r>
              <a:rPr lang="en-AU" altLang="en-US" sz="1800">
                <a:latin typeface="Symbol" panose="05050102010706020507" pitchFamily="18" charset="2"/>
              </a:rPr>
              <a:t></a:t>
            </a:r>
            <a:r>
              <a:rPr lang="en-AU" altLang="en-US" sz="1800" baseline="-25000"/>
              <a:t>0</a:t>
            </a:r>
          </a:p>
        </p:txBody>
      </p:sp>
      <p:sp>
        <p:nvSpPr>
          <p:cNvPr id="33802" name="Rectangle 10">
            <a:extLst>
              <a:ext uri="{FF2B5EF4-FFF2-40B4-BE49-F238E27FC236}">
                <a16:creationId xmlns:a16="http://schemas.microsoft.com/office/drawing/2014/main" id="{CD15D729-FC47-4C35-1213-44E9BB8BD022}"/>
              </a:ext>
            </a:extLst>
          </p:cNvPr>
          <p:cNvSpPr>
            <a:spLocks noChangeArrowheads="1"/>
          </p:cNvSpPr>
          <p:nvPr/>
        </p:nvSpPr>
        <p:spPr bwMode="auto">
          <a:xfrm>
            <a:off x="2189164" y="5160963"/>
            <a:ext cx="630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latin typeface="Symbol" panose="05050102010706020507" pitchFamily="18" charset="2"/>
              </a:rPr>
              <a:t></a:t>
            </a:r>
            <a:r>
              <a:rPr lang="en-AU" altLang="en-US" sz="1800"/>
              <a:t>=0</a:t>
            </a:r>
          </a:p>
        </p:txBody>
      </p:sp>
      <p:sp>
        <p:nvSpPr>
          <p:cNvPr id="33803" name="Line 11">
            <a:extLst>
              <a:ext uri="{FF2B5EF4-FFF2-40B4-BE49-F238E27FC236}">
                <a16:creationId xmlns:a16="http://schemas.microsoft.com/office/drawing/2014/main" id="{B301EB50-EBA3-A7A2-4DD2-7E6C12C66049}"/>
              </a:ext>
            </a:extLst>
          </p:cNvPr>
          <p:cNvSpPr>
            <a:spLocks noChangeShapeType="1"/>
          </p:cNvSpPr>
          <p:nvPr/>
        </p:nvSpPr>
        <p:spPr bwMode="auto">
          <a:xfrm>
            <a:off x="2901950" y="3657600"/>
            <a:ext cx="23495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4" name="Rectangle 12">
            <a:extLst>
              <a:ext uri="{FF2B5EF4-FFF2-40B4-BE49-F238E27FC236}">
                <a16:creationId xmlns:a16="http://schemas.microsoft.com/office/drawing/2014/main" id="{F93237F2-1420-12C6-A7E2-0AA50765274A}"/>
              </a:ext>
            </a:extLst>
          </p:cNvPr>
          <p:cNvSpPr>
            <a:spLocks noChangeArrowheads="1"/>
          </p:cNvSpPr>
          <p:nvPr/>
        </p:nvSpPr>
        <p:spPr bwMode="auto">
          <a:xfrm>
            <a:off x="3865563" y="32559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t>x</a:t>
            </a:r>
          </a:p>
        </p:txBody>
      </p:sp>
      <p:sp>
        <p:nvSpPr>
          <p:cNvPr id="33805" name="Rectangle 13">
            <a:extLst>
              <a:ext uri="{FF2B5EF4-FFF2-40B4-BE49-F238E27FC236}">
                <a16:creationId xmlns:a16="http://schemas.microsoft.com/office/drawing/2014/main" id="{9B8BBAE6-3C3D-9149-4A86-D810CB224C7C}"/>
              </a:ext>
            </a:extLst>
          </p:cNvPr>
          <p:cNvSpPr>
            <a:spLocks noChangeArrowheads="1"/>
          </p:cNvSpPr>
          <p:nvPr/>
        </p:nvSpPr>
        <p:spPr bwMode="auto">
          <a:xfrm>
            <a:off x="2112963" y="512764"/>
            <a:ext cx="35179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Non-interacting surfaces</a:t>
            </a:r>
          </a:p>
          <a:p>
            <a:pPr eaLnBrk="1" hangingPunct="1"/>
            <a:r>
              <a:rPr lang="en-AU" altLang="en-US"/>
              <a:t>x&gt;&gt;</a:t>
            </a:r>
            <a:r>
              <a:rPr lang="en-AU" altLang="en-US">
                <a:latin typeface="Symbol" panose="05050102010706020507" pitchFamily="18" charset="2"/>
              </a:rPr>
              <a:t></a:t>
            </a:r>
            <a:r>
              <a:rPr lang="en-AU" altLang="en-US" baseline="30000"/>
              <a:t>-1</a:t>
            </a:r>
          </a:p>
        </p:txBody>
      </p:sp>
      <p:grpSp>
        <p:nvGrpSpPr>
          <p:cNvPr id="33806" name="Group 16">
            <a:extLst>
              <a:ext uri="{FF2B5EF4-FFF2-40B4-BE49-F238E27FC236}">
                <a16:creationId xmlns:a16="http://schemas.microsoft.com/office/drawing/2014/main" id="{69CC4322-483C-AC74-F730-51AF93449655}"/>
              </a:ext>
            </a:extLst>
          </p:cNvPr>
          <p:cNvGrpSpPr>
            <a:grpSpLocks/>
          </p:cNvGrpSpPr>
          <p:nvPr/>
        </p:nvGrpSpPr>
        <p:grpSpPr bwMode="auto">
          <a:xfrm>
            <a:off x="7467600" y="4052888"/>
            <a:ext cx="1525588" cy="901700"/>
            <a:chOff x="3744" y="2553"/>
            <a:chExt cx="961" cy="568"/>
          </a:xfrm>
        </p:grpSpPr>
        <p:sp>
          <p:nvSpPr>
            <p:cNvPr id="33815" name="Arc 14">
              <a:extLst>
                <a:ext uri="{FF2B5EF4-FFF2-40B4-BE49-F238E27FC236}">
                  <a16:creationId xmlns:a16="http://schemas.microsoft.com/office/drawing/2014/main" id="{50B6D557-B6D3-FACB-948F-0E4E36A797CD}"/>
                </a:ext>
              </a:extLst>
            </p:cNvPr>
            <p:cNvSpPr>
              <a:spLocks/>
            </p:cNvSpPr>
            <p:nvPr/>
          </p:nvSpPr>
          <p:spPr bwMode="auto">
            <a:xfrm rot="10800000">
              <a:off x="3744" y="2553"/>
              <a:ext cx="472" cy="56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3816" name="Arc 15">
              <a:extLst>
                <a:ext uri="{FF2B5EF4-FFF2-40B4-BE49-F238E27FC236}">
                  <a16:creationId xmlns:a16="http://schemas.microsoft.com/office/drawing/2014/main" id="{983164B9-D045-B6D3-48A4-EBBECFFDF92A}"/>
                </a:ext>
              </a:extLst>
            </p:cNvPr>
            <p:cNvSpPr>
              <a:spLocks/>
            </p:cNvSpPr>
            <p:nvPr/>
          </p:nvSpPr>
          <p:spPr bwMode="auto">
            <a:xfrm rot="10800000">
              <a:off x="4233" y="2553"/>
              <a:ext cx="472" cy="56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687"/>
                    <a:pt x="9643" y="23"/>
                    <a:pt x="21554" y="-1"/>
                  </a:cubicBezTo>
                </a:path>
                <a:path w="21600" h="21599" stroke="0" extrusionOk="0">
                  <a:moveTo>
                    <a:pt x="-1" y="21598"/>
                  </a:moveTo>
                  <a:cubicBezTo>
                    <a:pt x="-1" y="9687"/>
                    <a:pt x="9643" y="23"/>
                    <a:pt x="21554"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33807" name="Line 17">
            <a:extLst>
              <a:ext uri="{FF2B5EF4-FFF2-40B4-BE49-F238E27FC236}">
                <a16:creationId xmlns:a16="http://schemas.microsoft.com/office/drawing/2014/main" id="{5B67A346-FFE9-FEBC-A186-744923C79A6F}"/>
              </a:ext>
            </a:extLst>
          </p:cNvPr>
          <p:cNvSpPr>
            <a:spLocks noChangeShapeType="1"/>
          </p:cNvSpPr>
          <p:nvPr/>
        </p:nvSpPr>
        <p:spPr bwMode="auto">
          <a:xfrm>
            <a:off x="8235950" y="4953000"/>
            <a:ext cx="14351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Line 18">
            <a:extLst>
              <a:ext uri="{FF2B5EF4-FFF2-40B4-BE49-F238E27FC236}">
                <a16:creationId xmlns:a16="http://schemas.microsoft.com/office/drawing/2014/main" id="{31FE767D-AB74-19BE-8053-5EC27577E081}"/>
              </a:ext>
            </a:extLst>
          </p:cNvPr>
          <p:cNvSpPr>
            <a:spLocks noChangeShapeType="1"/>
          </p:cNvSpPr>
          <p:nvPr/>
        </p:nvSpPr>
        <p:spPr bwMode="auto">
          <a:xfrm>
            <a:off x="5264150" y="4038600"/>
            <a:ext cx="21971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Rectangle 19">
            <a:extLst>
              <a:ext uri="{FF2B5EF4-FFF2-40B4-BE49-F238E27FC236}">
                <a16:creationId xmlns:a16="http://schemas.microsoft.com/office/drawing/2014/main" id="{60B66057-4C7E-1B89-7F1C-5F2762FF3C26}"/>
              </a:ext>
            </a:extLst>
          </p:cNvPr>
          <p:cNvSpPr>
            <a:spLocks noChangeArrowheads="1"/>
          </p:cNvSpPr>
          <p:nvPr/>
        </p:nvSpPr>
        <p:spPr bwMode="auto">
          <a:xfrm>
            <a:off x="9732964" y="5160963"/>
            <a:ext cx="630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latin typeface="Symbol" panose="05050102010706020507" pitchFamily="18" charset="2"/>
              </a:rPr>
              <a:t></a:t>
            </a:r>
            <a:r>
              <a:rPr lang="en-AU" altLang="en-US" sz="1800"/>
              <a:t>=0</a:t>
            </a:r>
          </a:p>
        </p:txBody>
      </p:sp>
      <p:sp>
        <p:nvSpPr>
          <p:cNvPr id="33810" name="Rectangle 20">
            <a:extLst>
              <a:ext uri="{FF2B5EF4-FFF2-40B4-BE49-F238E27FC236}">
                <a16:creationId xmlns:a16="http://schemas.microsoft.com/office/drawing/2014/main" id="{E71D91B7-2D6F-DD2D-0B5D-8183A4953F9A}"/>
              </a:ext>
            </a:extLst>
          </p:cNvPr>
          <p:cNvSpPr>
            <a:spLocks noChangeArrowheads="1"/>
          </p:cNvSpPr>
          <p:nvPr/>
        </p:nvSpPr>
        <p:spPr bwMode="auto">
          <a:xfrm>
            <a:off x="9658350" y="4627563"/>
            <a:ext cx="8080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latin typeface="Symbol" panose="05050102010706020507" pitchFamily="18" charset="2"/>
              </a:rPr>
              <a:t></a:t>
            </a:r>
            <a:r>
              <a:rPr lang="en-AU" altLang="en-US" sz="1800"/>
              <a:t>=</a:t>
            </a:r>
            <a:r>
              <a:rPr lang="en-AU" altLang="en-US" sz="1800">
                <a:latin typeface="Symbol" panose="05050102010706020507" pitchFamily="18" charset="2"/>
              </a:rPr>
              <a:t></a:t>
            </a:r>
            <a:r>
              <a:rPr lang="en-AU" altLang="en-US" sz="1800" baseline="-25000"/>
              <a:t>m</a:t>
            </a:r>
          </a:p>
        </p:txBody>
      </p:sp>
      <p:sp>
        <p:nvSpPr>
          <p:cNvPr id="33811" name="Line 21">
            <a:extLst>
              <a:ext uri="{FF2B5EF4-FFF2-40B4-BE49-F238E27FC236}">
                <a16:creationId xmlns:a16="http://schemas.microsoft.com/office/drawing/2014/main" id="{F7477B4E-FE64-35DE-B3EC-E36C66D1A53F}"/>
              </a:ext>
            </a:extLst>
          </p:cNvPr>
          <p:cNvSpPr>
            <a:spLocks noChangeShapeType="1"/>
          </p:cNvSpPr>
          <p:nvPr/>
        </p:nvSpPr>
        <p:spPr bwMode="auto">
          <a:xfrm>
            <a:off x="7473950" y="3657600"/>
            <a:ext cx="15113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2" name="Rectangle 22">
            <a:extLst>
              <a:ext uri="{FF2B5EF4-FFF2-40B4-BE49-F238E27FC236}">
                <a16:creationId xmlns:a16="http://schemas.microsoft.com/office/drawing/2014/main" id="{1846FA47-2257-34E2-0B7D-B6895FD31B51}"/>
              </a:ext>
            </a:extLst>
          </p:cNvPr>
          <p:cNvSpPr>
            <a:spLocks noChangeArrowheads="1"/>
          </p:cNvSpPr>
          <p:nvPr/>
        </p:nvSpPr>
        <p:spPr bwMode="auto">
          <a:xfrm>
            <a:off x="7980363" y="32559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t>x</a:t>
            </a:r>
          </a:p>
        </p:txBody>
      </p:sp>
      <p:sp>
        <p:nvSpPr>
          <p:cNvPr id="33813" name="Rectangle 23">
            <a:extLst>
              <a:ext uri="{FF2B5EF4-FFF2-40B4-BE49-F238E27FC236}">
                <a16:creationId xmlns:a16="http://schemas.microsoft.com/office/drawing/2014/main" id="{5874794B-7BCB-9571-273E-67D2FB7F17D0}"/>
              </a:ext>
            </a:extLst>
          </p:cNvPr>
          <p:cNvSpPr>
            <a:spLocks noChangeArrowheads="1"/>
          </p:cNvSpPr>
          <p:nvPr/>
        </p:nvSpPr>
        <p:spPr bwMode="auto">
          <a:xfrm>
            <a:off x="6532563" y="512764"/>
            <a:ext cx="29194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Interacting Surfaces</a:t>
            </a:r>
          </a:p>
          <a:p>
            <a:pPr eaLnBrk="1" hangingPunct="1"/>
            <a:r>
              <a:rPr lang="en-AU" altLang="en-US"/>
              <a:t>x&lt;</a:t>
            </a:r>
            <a:r>
              <a:rPr lang="en-AU" altLang="en-US">
                <a:latin typeface="Symbol" panose="05050102010706020507" pitchFamily="18" charset="2"/>
              </a:rPr>
              <a:t></a:t>
            </a:r>
            <a:r>
              <a:rPr lang="en-AU" altLang="en-US" baseline="30000"/>
              <a:t>-1</a:t>
            </a:r>
          </a:p>
        </p:txBody>
      </p:sp>
      <p:sp>
        <p:nvSpPr>
          <p:cNvPr id="33814" name="Rectangle 24">
            <a:extLst>
              <a:ext uri="{FF2B5EF4-FFF2-40B4-BE49-F238E27FC236}">
                <a16:creationId xmlns:a16="http://schemas.microsoft.com/office/drawing/2014/main" id="{27EA874D-AB33-902B-D6E4-6BE06454983D}"/>
              </a:ext>
            </a:extLst>
          </p:cNvPr>
          <p:cNvSpPr>
            <a:spLocks noChangeArrowheads="1"/>
          </p:cNvSpPr>
          <p:nvPr/>
        </p:nvSpPr>
        <p:spPr bwMode="auto">
          <a:xfrm>
            <a:off x="1828800" y="1371601"/>
            <a:ext cx="868680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For interacting surfaces we apply the superposition approximation, which means the total potential at point x is given by the sum of the unperturbed potential from each surface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DEA82C6-FF8C-B833-E790-BED8025B98DE}"/>
              </a:ext>
            </a:extLst>
          </p:cNvPr>
          <p:cNvSpPr>
            <a:spLocks noChangeArrowheads="1"/>
          </p:cNvSpPr>
          <p:nvPr/>
        </p:nvSpPr>
        <p:spPr bwMode="auto">
          <a:xfrm>
            <a:off x="2252663" y="990600"/>
            <a:ext cx="82550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The real situation is more complicated as a large</a:t>
            </a:r>
          </a:p>
          <a:p>
            <a:pPr eaLnBrk="1" hangingPunct="1"/>
            <a:r>
              <a:rPr lang="en-AU" altLang="en-US"/>
              <a:t>number of ions will be dissociated from each surface</a:t>
            </a:r>
          </a:p>
          <a:p>
            <a:pPr eaLnBrk="1" hangingPunct="1"/>
            <a:endParaRPr lang="en-AU" altLang="en-US"/>
          </a:p>
          <a:p>
            <a:pPr eaLnBrk="1" hangingPunct="1"/>
            <a:r>
              <a:rPr lang="en-AU" altLang="en-US"/>
              <a:t>This generates a high electric field and a stronger</a:t>
            </a:r>
          </a:p>
          <a:p>
            <a:pPr eaLnBrk="1" hangingPunct="1"/>
            <a:r>
              <a:rPr lang="en-AU" altLang="en-US"/>
              <a:t>attraction between the surface and the dissociated </a:t>
            </a:r>
          </a:p>
          <a:p>
            <a:pPr eaLnBrk="1" hangingPunct="1"/>
            <a:r>
              <a:rPr lang="en-AU" altLang="en-US"/>
              <a:t>ions.  Additionally, the solvated ions repel each other.</a:t>
            </a:r>
          </a:p>
          <a:p>
            <a:pPr eaLnBrk="1" hangingPunct="1"/>
            <a:endParaRPr lang="en-AU" altLang="en-US"/>
          </a:p>
          <a:p>
            <a:pPr eaLnBrk="1" hangingPunct="1"/>
            <a:r>
              <a:rPr lang="en-AU" altLang="en-US"/>
              <a:t>In fact the dissociated ions do not leave the surface</a:t>
            </a:r>
          </a:p>
          <a:p>
            <a:pPr eaLnBrk="1" hangingPunct="1"/>
            <a:r>
              <a:rPr lang="en-AU" altLang="en-US"/>
              <a:t>region completely. </a:t>
            </a:r>
          </a:p>
          <a:p>
            <a:pPr eaLnBrk="1" hangingPunct="1"/>
            <a:r>
              <a:rPr lang="en-AU" altLang="en-US"/>
              <a:t> </a:t>
            </a:r>
          </a:p>
          <a:p>
            <a:pPr eaLnBrk="1" hangingPunct="1"/>
            <a:r>
              <a:rPr lang="en-AU" altLang="en-US"/>
              <a:t>They form a “diffuse double layer”.</a:t>
            </a:r>
          </a:p>
          <a:p>
            <a:pPr eaLnBrk="1" hangingPunct="1"/>
            <a:endParaRPr lang="en-AU"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489AA3C6-00D6-1436-2FC2-6E4B0B2613A8}"/>
              </a:ext>
            </a:extLst>
          </p:cNvPr>
          <p:cNvSpPr>
            <a:spLocks noChangeArrowheads="1"/>
          </p:cNvSpPr>
          <p:nvPr/>
        </p:nvSpPr>
        <p:spPr bwMode="auto">
          <a:xfrm>
            <a:off x="1905000" y="1143000"/>
            <a:ext cx="46482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Quantitative treatment of the electrical double layer is an extremely difficult problem.  In order to treat the problem we make use of several assumptions and simplifications. Let us examine the case of an infinite, flat, charged planar  surface. </a:t>
            </a:r>
            <a:r>
              <a:rPr lang="en-AU" altLang="en-US" i="1"/>
              <a:t>x</a:t>
            </a:r>
            <a:r>
              <a:rPr lang="en-AU" altLang="en-US"/>
              <a:t> is the distance normal to the surface.</a:t>
            </a:r>
          </a:p>
          <a:p>
            <a:pPr eaLnBrk="1" hangingPunct="1"/>
            <a:endParaRPr lang="en-AU" altLang="en-US"/>
          </a:p>
        </p:txBody>
      </p:sp>
      <p:pic>
        <p:nvPicPr>
          <p:cNvPr id="17411" name="Picture 17" descr="edl.tif                                                        000DE915Macintosh HD                   ABA78158:">
            <a:extLst>
              <a:ext uri="{FF2B5EF4-FFF2-40B4-BE49-F238E27FC236}">
                <a16:creationId xmlns:a16="http://schemas.microsoft.com/office/drawing/2014/main" id="{AA49B31A-384C-B2C2-7465-B61C6AA09A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6" y="76200"/>
            <a:ext cx="410527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21">
            <a:extLst>
              <a:ext uri="{FF2B5EF4-FFF2-40B4-BE49-F238E27FC236}">
                <a16:creationId xmlns:a16="http://schemas.microsoft.com/office/drawing/2014/main" id="{8313C5D5-04BB-104E-DE6D-A9977E72D23C}"/>
              </a:ext>
            </a:extLst>
          </p:cNvPr>
          <p:cNvSpPr txBox="1">
            <a:spLocks noChangeArrowheads="1"/>
          </p:cNvSpPr>
          <p:nvPr/>
        </p:nvSpPr>
        <p:spPr bwMode="auto">
          <a:xfrm>
            <a:off x="1828801" y="6400801"/>
            <a:ext cx="4632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200" i="1"/>
              <a:t>see</a:t>
            </a:r>
            <a:r>
              <a:rPr lang="en-AU" altLang="en-US" sz="1200"/>
              <a:t> Hunter, R Foundations of Colloid Science I &amp; II, Oxford, 1989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E098E37-19D7-FFE4-03ED-70DC33BDC847}"/>
              </a:ext>
            </a:extLst>
          </p:cNvPr>
          <p:cNvSpPr>
            <a:spLocks noChangeArrowheads="1"/>
          </p:cNvSpPr>
          <p:nvPr/>
        </p:nvSpPr>
        <p:spPr bwMode="auto">
          <a:xfrm>
            <a:off x="2570164" y="741364"/>
            <a:ext cx="82518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Quantitative treatment of the electrical double layer is </a:t>
            </a:r>
          </a:p>
          <a:p>
            <a:pPr eaLnBrk="1" hangingPunct="1"/>
            <a:r>
              <a:rPr lang="en-AU" altLang="en-US"/>
              <a:t>an extremely difficult problem.  In order to treat the problem</a:t>
            </a:r>
          </a:p>
          <a:p>
            <a:pPr eaLnBrk="1" hangingPunct="1"/>
            <a:r>
              <a:rPr lang="en-AU" altLang="en-US"/>
              <a:t>we make use of several assumptions and simplifications.</a:t>
            </a:r>
          </a:p>
        </p:txBody>
      </p:sp>
      <p:sp>
        <p:nvSpPr>
          <p:cNvPr id="18435" name="Rectangle 3">
            <a:extLst>
              <a:ext uri="{FF2B5EF4-FFF2-40B4-BE49-F238E27FC236}">
                <a16:creationId xmlns:a16="http://schemas.microsoft.com/office/drawing/2014/main" id="{55411600-E3C0-9A55-606B-F150A1E07E8E}"/>
              </a:ext>
            </a:extLst>
          </p:cNvPr>
          <p:cNvSpPr>
            <a:spLocks noChangeArrowheads="1"/>
          </p:cNvSpPr>
          <p:nvPr/>
        </p:nvSpPr>
        <p:spPr bwMode="auto">
          <a:xfrm>
            <a:off x="2570164" y="5160963"/>
            <a:ext cx="8157681"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Let us examine the case of an infinite, flat, charged planar </a:t>
            </a:r>
          </a:p>
          <a:p>
            <a:pPr eaLnBrk="1" hangingPunct="1"/>
            <a:r>
              <a:rPr lang="en-AU" altLang="en-US"/>
              <a:t>surface.  </a:t>
            </a:r>
            <a:r>
              <a:rPr lang="en-AU" altLang="en-US" i="1"/>
              <a:t>x</a:t>
            </a:r>
            <a:r>
              <a:rPr lang="en-AU" altLang="en-US"/>
              <a:t> is the distance normal to the surface.</a:t>
            </a:r>
          </a:p>
        </p:txBody>
      </p:sp>
      <p:sp>
        <p:nvSpPr>
          <p:cNvPr id="18436" name="Line 4">
            <a:extLst>
              <a:ext uri="{FF2B5EF4-FFF2-40B4-BE49-F238E27FC236}">
                <a16:creationId xmlns:a16="http://schemas.microsoft.com/office/drawing/2014/main" id="{7C92C5DC-A9F3-2ADD-27F5-151B2544DF02}"/>
              </a:ext>
            </a:extLst>
          </p:cNvPr>
          <p:cNvSpPr>
            <a:spLocks noChangeShapeType="1"/>
          </p:cNvSpPr>
          <p:nvPr/>
        </p:nvSpPr>
        <p:spPr bwMode="auto">
          <a:xfrm>
            <a:off x="5029200" y="2514600"/>
            <a:ext cx="0" cy="2438400"/>
          </a:xfrm>
          <a:prstGeom prst="line">
            <a:avLst/>
          </a:prstGeom>
          <a:noFill/>
          <a:ln w="349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7" name="Rectangle 5" descr="Wide downward diagonal">
            <a:extLst>
              <a:ext uri="{FF2B5EF4-FFF2-40B4-BE49-F238E27FC236}">
                <a16:creationId xmlns:a16="http://schemas.microsoft.com/office/drawing/2014/main" id="{467A8683-9DB8-6DAC-3BE0-8F238372AB7B}"/>
              </a:ext>
            </a:extLst>
          </p:cNvPr>
          <p:cNvSpPr>
            <a:spLocks noChangeArrowheads="1"/>
          </p:cNvSpPr>
          <p:nvPr/>
        </p:nvSpPr>
        <p:spPr bwMode="auto">
          <a:xfrm>
            <a:off x="4637088" y="2895600"/>
            <a:ext cx="381000" cy="1752600"/>
          </a:xfrm>
          <a:prstGeom prst="rect">
            <a:avLst/>
          </a:prstGeom>
          <a:pattFill prst="wdDnDiag">
            <a:fgClr>
              <a:srgbClr val="000000"/>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8438" name="Line 6">
            <a:extLst>
              <a:ext uri="{FF2B5EF4-FFF2-40B4-BE49-F238E27FC236}">
                <a16:creationId xmlns:a16="http://schemas.microsoft.com/office/drawing/2014/main" id="{E9C623AB-D07C-D99C-9C21-5A1790471776}"/>
              </a:ext>
            </a:extLst>
          </p:cNvPr>
          <p:cNvSpPr>
            <a:spLocks noChangeShapeType="1"/>
          </p:cNvSpPr>
          <p:nvPr/>
        </p:nvSpPr>
        <p:spPr bwMode="auto">
          <a:xfrm>
            <a:off x="4953000" y="3733800"/>
            <a:ext cx="1676400" cy="0"/>
          </a:xfrm>
          <a:prstGeom prst="line">
            <a:avLst/>
          </a:prstGeom>
          <a:noFill/>
          <a:ln w="25400">
            <a:solidFill>
              <a:srgbClr val="FF0000"/>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9" name="Text Box 7">
            <a:extLst>
              <a:ext uri="{FF2B5EF4-FFF2-40B4-BE49-F238E27FC236}">
                <a16:creationId xmlns:a16="http://schemas.microsoft.com/office/drawing/2014/main" id="{F9C173A0-8A7E-BD40-ED08-6772A776BE37}"/>
              </a:ext>
            </a:extLst>
          </p:cNvPr>
          <p:cNvSpPr txBox="1">
            <a:spLocks noChangeArrowheads="1"/>
          </p:cNvSpPr>
          <p:nvPr/>
        </p:nvSpPr>
        <p:spPr bwMode="auto">
          <a:xfrm>
            <a:off x="6705600" y="350520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x</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18">
            <a:extLst>
              <a:ext uri="{FF2B5EF4-FFF2-40B4-BE49-F238E27FC236}">
                <a16:creationId xmlns:a16="http://schemas.microsoft.com/office/drawing/2014/main" id="{332A399D-2972-5C25-AD77-2CB21FD805DC}"/>
              </a:ext>
            </a:extLst>
          </p:cNvPr>
          <p:cNvSpPr>
            <a:spLocks noChangeShapeType="1"/>
          </p:cNvSpPr>
          <p:nvPr/>
        </p:nvSpPr>
        <p:spPr bwMode="auto">
          <a:xfrm>
            <a:off x="4506913" y="990600"/>
            <a:ext cx="0" cy="2667000"/>
          </a:xfrm>
          <a:prstGeom prst="line">
            <a:avLst/>
          </a:prstGeom>
          <a:noFill/>
          <a:ln w="349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59" name="Rectangle 19" descr="Wide downward diagonal">
            <a:extLst>
              <a:ext uri="{FF2B5EF4-FFF2-40B4-BE49-F238E27FC236}">
                <a16:creationId xmlns:a16="http://schemas.microsoft.com/office/drawing/2014/main" id="{C137D4E2-E1DC-63DE-6B0D-F34C7844D805}"/>
              </a:ext>
            </a:extLst>
          </p:cNvPr>
          <p:cNvSpPr>
            <a:spLocks noChangeArrowheads="1"/>
          </p:cNvSpPr>
          <p:nvPr/>
        </p:nvSpPr>
        <p:spPr bwMode="auto">
          <a:xfrm>
            <a:off x="4114800" y="1600200"/>
            <a:ext cx="381000" cy="1752600"/>
          </a:xfrm>
          <a:prstGeom prst="rect">
            <a:avLst/>
          </a:prstGeom>
          <a:pattFill prst="wdDnDiag">
            <a:fgClr>
              <a:srgbClr val="000000"/>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9460" name="Arc 12">
            <a:extLst>
              <a:ext uri="{FF2B5EF4-FFF2-40B4-BE49-F238E27FC236}">
                <a16:creationId xmlns:a16="http://schemas.microsoft.com/office/drawing/2014/main" id="{A6AEE947-3061-B726-EA93-06659CCA4D8B}"/>
              </a:ext>
            </a:extLst>
          </p:cNvPr>
          <p:cNvSpPr>
            <a:spLocks/>
          </p:cNvSpPr>
          <p:nvPr/>
        </p:nvSpPr>
        <p:spPr bwMode="auto">
          <a:xfrm>
            <a:off x="4503739" y="1601789"/>
            <a:ext cx="2740025" cy="1373187"/>
          </a:xfrm>
          <a:custGeom>
            <a:avLst/>
            <a:gdLst>
              <a:gd name="T0" fmla="*/ 2147483647 w 21600"/>
              <a:gd name="T1" fmla="*/ 2147483647 h 21624"/>
              <a:gd name="T2" fmla="*/ 2147483647 w 21600"/>
              <a:gd name="T3" fmla="*/ 0 h 21624"/>
              <a:gd name="T4" fmla="*/ 2147483647 w 21600"/>
              <a:gd name="T5" fmla="*/ 2147483647 h 21624"/>
              <a:gd name="T6" fmla="*/ 0 60000 65536"/>
              <a:gd name="T7" fmla="*/ 0 60000 65536"/>
              <a:gd name="T8" fmla="*/ 0 60000 65536"/>
              <a:gd name="T9" fmla="*/ 0 w 21600"/>
              <a:gd name="T10" fmla="*/ 0 h 21624"/>
              <a:gd name="T11" fmla="*/ 21600 w 21600"/>
              <a:gd name="T12" fmla="*/ 21624 h 21624"/>
            </a:gdLst>
            <a:ahLst/>
            <a:cxnLst>
              <a:cxn ang="T6">
                <a:pos x="T0" y="T1"/>
              </a:cxn>
              <a:cxn ang="T7">
                <a:pos x="T2" y="T3"/>
              </a:cxn>
              <a:cxn ang="T8">
                <a:pos x="T4" y="T5"/>
              </a:cxn>
            </a:cxnLst>
            <a:rect l="T9" t="T10" r="T11" b="T12"/>
            <a:pathLst>
              <a:path w="21600" h="21624" fill="none" extrusionOk="0">
                <a:moveTo>
                  <a:pt x="21600" y="21623"/>
                </a:moveTo>
                <a:cubicBezTo>
                  <a:pt x="9670" y="21624"/>
                  <a:pt x="0" y="11953"/>
                  <a:pt x="0" y="24"/>
                </a:cubicBezTo>
                <a:cubicBezTo>
                  <a:pt x="0" y="15"/>
                  <a:pt x="0" y="7"/>
                  <a:pt x="0" y="-1"/>
                </a:cubicBezTo>
              </a:path>
              <a:path w="21600" h="21624" stroke="0" extrusionOk="0">
                <a:moveTo>
                  <a:pt x="21600" y="21623"/>
                </a:moveTo>
                <a:cubicBezTo>
                  <a:pt x="9670" y="21624"/>
                  <a:pt x="0" y="11953"/>
                  <a:pt x="0" y="24"/>
                </a:cubicBezTo>
                <a:cubicBezTo>
                  <a:pt x="0" y="15"/>
                  <a:pt x="0" y="7"/>
                  <a:pt x="0" y="-1"/>
                </a:cubicBezTo>
                <a:lnTo>
                  <a:pt x="21600" y="24"/>
                </a:lnTo>
                <a:close/>
              </a:path>
            </a:pathLst>
          </a:custGeom>
          <a:noFill/>
          <a:ln w="31750">
            <a:solidFill>
              <a:srgbClr val="FC0128"/>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9461" name="Rectangle 13">
            <a:extLst>
              <a:ext uri="{FF2B5EF4-FFF2-40B4-BE49-F238E27FC236}">
                <a16:creationId xmlns:a16="http://schemas.microsoft.com/office/drawing/2014/main" id="{B34BEC92-5A60-0F81-7653-9DD68D2EF8FD}"/>
              </a:ext>
            </a:extLst>
          </p:cNvPr>
          <p:cNvSpPr>
            <a:spLocks noChangeArrowheads="1"/>
          </p:cNvSpPr>
          <p:nvPr/>
        </p:nvSpPr>
        <p:spPr bwMode="auto">
          <a:xfrm>
            <a:off x="4659314" y="1371600"/>
            <a:ext cx="244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00"/>
                </a:solidFill>
                <a:latin typeface="Symbol" panose="05050102010706020507" pitchFamily="18" charset="2"/>
                <a:sym typeface="Symbol" panose="05050102010706020507" pitchFamily="18" charset="2"/>
              </a:rPr>
              <a:t>Y</a:t>
            </a:r>
            <a:endParaRPr lang="en-US" altLang="en-US" sz="1800"/>
          </a:p>
        </p:txBody>
      </p:sp>
      <p:sp>
        <p:nvSpPr>
          <p:cNvPr id="19462" name="Rectangle 14">
            <a:extLst>
              <a:ext uri="{FF2B5EF4-FFF2-40B4-BE49-F238E27FC236}">
                <a16:creationId xmlns:a16="http://schemas.microsoft.com/office/drawing/2014/main" id="{F4B5147A-C3E1-C9C9-1599-819E2307FD20}"/>
              </a:ext>
            </a:extLst>
          </p:cNvPr>
          <p:cNvSpPr>
            <a:spLocks noChangeArrowheads="1"/>
          </p:cNvSpPr>
          <p:nvPr/>
        </p:nvSpPr>
        <p:spPr bwMode="auto">
          <a:xfrm>
            <a:off x="4900613" y="1495426"/>
            <a:ext cx="114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00"/>
                </a:solidFill>
                <a:latin typeface="Symbol" panose="05050102010706020507" pitchFamily="18" charset="2"/>
                <a:sym typeface="Symbol" panose="05050102010706020507" pitchFamily="18" charset="2"/>
              </a:rPr>
              <a:t>0</a:t>
            </a:r>
            <a:endParaRPr lang="en-US" altLang="en-US" sz="1800"/>
          </a:p>
        </p:txBody>
      </p:sp>
      <p:sp>
        <p:nvSpPr>
          <p:cNvPr id="19463" name="Rectangle 15">
            <a:extLst>
              <a:ext uri="{FF2B5EF4-FFF2-40B4-BE49-F238E27FC236}">
                <a16:creationId xmlns:a16="http://schemas.microsoft.com/office/drawing/2014/main" id="{4E39DA8A-BD33-7CFC-FD4A-B0207AF5EA2E}"/>
              </a:ext>
            </a:extLst>
          </p:cNvPr>
          <p:cNvSpPr>
            <a:spLocks noChangeArrowheads="1"/>
          </p:cNvSpPr>
          <p:nvPr/>
        </p:nvSpPr>
        <p:spPr bwMode="auto">
          <a:xfrm>
            <a:off x="5648326" y="2425700"/>
            <a:ext cx="246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00"/>
                </a:solidFill>
                <a:latin typeface="Symbol" panose="05050102010706020507" pitchFamily="18" charset="2"/>
                <a:sym typeface="Symbol" panose="05050102010706020507" pitchFamily="18" charset="2"/>
              </a:rPr>
              <a:t>Y</a:t>
            </a:r>
            <a:endParaRPr lang="en-US" altLang="en-US" sz="1800"/>
          </a:p>
        </p:txBody>
      </p:sp>
      <p:sp>
        <p:nvSpPr>
          <p:cNvPr id="19464" name="Rectangle 16">
            <a:extLst>
              <a:ext uri="{FF2B5EF4-FFF2-40B4-BE49-F238E27FC236}">
                <a16:creationId xmlns:a16="http://schemas.microsoft.com/office/drawing/2014/main" id="{7B34AFF4-8EC0-552D-28AE-0F61485F26A0}"/>
              </a:ext>
            </a:extLst>
          </p:cNvPr>
          <p:cNvSpPr>
            <a:spLocks noChangeArrowheads="1"/>
          </p:cNvSpPr>
          <p:nvPr/>
        </p:nvSpPr>
        <p:spPr bwMode="auto">
          <a:xfrm>
            <a:off x="5889625" y="2549526"/>
            <a:ext cx="7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00"/>
                </a:solidFill>
                <a:latin typeface="Symbol" panose="05050102010706020507" pitchFamily="18" charset="2"/>
                <a:sym typeface="Symbol" panose="05050102010706020507" pitchFamily="18" charset="2"/>
              </a:rPr>
              <a:t>(</a:t>
            </a:r>
            <a:endParaRPr lang="en-US" altLang="en-US" sz="1800"/>
          </a:p>
        </p:txBody>
      </p:sp>
      <p:sp>
        <p:nvSpPr>
          <p:cNvPr id="19465" name="Rectangle 17">
            <a:extLst>
              <a:ext uri="{FF2B5EF4-FFF2-40B4-BE49-F238E27FC236}">
                <a16:creationId xmlns:a16="http://schemas.microsoft.com/office/drawing/2014/main" id="{BFBC2490-4CB3-7F18-602B-CB5927E6ECAD}"/>
              </a:ext>
            </a:extLst>
          </p:cNvPr>
          <p:cNvSpPr>
            <a:spLocks noChangeArrowheads="1"/>
          </p:cNvSpPr>
          <p:nvPr/>
        </p:nvSpPr>
        <p:spPr bwMode="auto">
          <a:xfrm>
            <a:off x="5965825" y="2525714"/>
            <a:ext cx="192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00"/>
                </a:solidFill>
              </a:rPr>
              <a:t>x)</a:t>
            </a:r>
            <a:endParaRPr lang="en-US" altLang="en-US" sz="1800"/>
          </a:p>
        </p:txBody>
      </p:sp>
      <p:sp>
        <p:nvSpPr>
          <p:cNvPr id="19466" name="Rectangle 3">
            <a:extLst>
              <a:ext uri="{FF2B5EF4-FFF2-40B4-BE49-F238E27FC236}">
                <a16:creationId xmlns:a16="http://schemas.microsoft.com/office/drawing/2014/main" id="{162FBB47-9454-957C-2312-C40B569644BF}"/>
              </a:ext>
            </a:extLst>
          </p:cNvPr>
          <p:cNvSpPr>
            <a:spLocks noChangeArrowheads="1"/>
          </p:cNvSpPr>
          <p:nvPr/>
        </p:nvSpPr>
        <p:spPr bwMode="auto">
          <a:xfrm>
            <a:off x="2590800" y="4419601"/>
            <a:ext cx="73914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sz="1800">
                <a:latin typeface="Symbol" panose="05050102010706020507" pitchFamily="18" charset="2"/>
              </a:rPr>
              <a:t></a:t>
            </a:r>
            <a:r>
              <a:rPr lang="en-AU" altLang="en-US" sz="1800" baseline="-25000"/>
              <a:t>0</a:t>
            </a:r>
            <a:r>
              <a:rPr lang="en-AU" altLang="en-US" sz="1800"/>
              <a:t> is the electric potential at the surface and </a:t>
            </a:r>
            <a:r>
              <a:rPr lang="en-AU" altLang="en-US" sz="1800">
                <a:latin typeface="Symbol" panose="05050102010706020507" pitchFamily="18" charset="2"/>
              </a:rPr>
              <a:t></a:t>
            </a:r>
            <a:r>
              <a:rPr lang="en-AU" altLang="en-US" sz="1800" baseline="-25000"/>
              <a:t>(x) </a:t>
            </a:r>
            <a:r>
              <a:rPr lang="en-AU" altLang="en-US" sz="1800"/>
              <a:t>is the electric potential at a distance x from the surface</a:t>
            </a:r>
            <a:endParaRPr lang="en-AU" altLang="en-US"/>
          </a:p>
        </p:txBody>
      </p:sp>
      <p:sp>
        <p:nvSpPr>
          <p:cNvPr id="19467" name="Oval 8">
            <a:extLst>
              <a:ext uri="{FF2B5EF4-FFF2-40B4-BE49-F238E27FC236}">
                <a16:creationId xmlns:a16="http://schemas.microsoft.com/office/drawing/2014/main" id="{AE24F9AD-B7C5-EFA8-C579-15C75216F43E}"/>
              </a:ext>
            </a:extLst>
          </p:cNvPr>
          <p:cNvSpPr>
            <a:spLocks noChangeArrowheads="1"/>
          </p:cNvSpPr>
          <p:nvPr/>
        </p:nvSpPr>
        <p:spPr bwMode="auto">
          <a:xfrm>
            <a:off x="5732463" y="2724150"/>
            <a:ext cx="139700" cy="63500"/>
          </a:xfrm>
          <a:prstGeom prst="ellipse">
            <a:avLst/>
          </a:prstGeom>
          <a:solidFill>
            <a:schemeClr val="accent1"/>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9468" name="Oval 9">
            <a:extLst>
              <a:ext uri="{FF2B5EF4-FFF2-40B4-BE49-F238E27FC236}">
                <a16:creationId xmlns:a16="http://schemas.microsoft.com/office/drawing/2014/main" id="{01ADFB87-6329-3B29-6814-9B059ACFA76B}"/>
              </a:ext>
            </a:extLst>
          </p:cNvPr>
          <p:cNvSpPr>
            <a:spLocks noChangeArrowheads="1"/>
          </p:cNvSpPr>
          <p:nvPr/>
        </p:nvSpPr>
        <p:spPr bwMode="auto">
          <a:xfrm>
            <a:off x="4430713" y="1601788"/>
            <a:ext cx="139700" cy="63500"/>
          </a:xfrm>
          <a:prstGeom prst="ellipse">
            <a:avLst/>
          </a:prstGeom>
          <a:solidFill>
            <a:schemeClr val="accent1"/>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a:extLst>
              <a:ext uri="{FF2B5EF4-FFF2-40B4-BE49-F238E27FC236}">
                <a16:creationId xmlns:a16="http://schemas.microsoft.com/office/drawing/2014/main" id="{2E296811-F64A-6D77-2C18-1EFB07377017}"/>
              </a:ext>
            </a:extLst>
          </p:cNvPr>
          <p:cNvSpPr>
            <a:spLocks noChangeArrowheads="1"/>
          </p:cNvSpPr>
          <p:nvPr/>
        </p:nvSpPr>
        <p:spPr bwMode="auto">
          <a:xfrm>
            <a:off x="2438400" y="1219201"/>
            <a:ext cx="7412038"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For a planar interface the potential is related to the charge density by Poisson’s equation</a:t>
            </a:r>
          </a:p>
        </p:txBody>
      </p:sp>
      <p:sp>
        <p:nvSpPr>
          <p:cNvPr id="20484" name="Rectangle 5">
            <a:extLst>
              <a:ext uri="{FF2B5EF4-FFF2-40B4-BE49-F238E27FC236}">
                <a16:creationId xmlns:a16="http://schemas.microsoft.com/office/drawing/2014/main" id="{202DE3C2-5A2E-AE99-50F3-489F3BE75150}"/>
              </a:ext>
            </a:extLst>
          </p:cNvPr>
          <p:cNvSpPr>
            <a:spLocks noChangeArrowheads="1"/>
          </p:cNvSpPr>
          <p:nvPr/>
        </p:nvSpPr>
        <p:spPr bwMode="auto">
          <a:xfrm>
            <a:off x="2368550" y="4800601"/>
            <a:ext cx="7526338"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Where </a:t>
            </a:r>
            <a:r>
              <a:rPr lang="en-AU" altLang="en-US" sz="1800">
                <a:latin typeface="Symbol" panose="05050102010706020507" pitchFamily="18" charset="2"/>
              </a:rPr>
              <a:t></a:t>
            </a:r>
            <a:r>
              <a:rPr lang="en-AU" altLang="en-US"/>
              <a:t>x is the net charge density in Cm</a:t>
            </a:r>
            <a:r>
              <a:rPr lang="en-AU" altLang="en-US" baseline="30000"/>
              <a:t>-3 </a:t>
            </a:r>
            <a:r>
              <a:rPr lang="en-AU" altLang="en-US"/>
              <a:t>at distance x (ions per unit volume is equivalent to charge per unit volume). </a:t>
            </a:r>
          </a:p>
        </p:txBody>
      </p:sp>
      <p:graphicFrame>
        <p:nvGraphicFramePr>
          <p:cNvPr id="20482" name="Object 2">
            <a:extLst>
              <a:ext uri="{FF2B5EF4-FFF2-40B4-BE49-F238E27FC236}">
                <a16:creationId xmlns:a16="http://schemas.microsoft.com/office/drawing/2014/main" id="{5C31CEE9-AD5C-86CD-470F-06D0840A6286}"/>
              </a:ext>
            </a:extLst>
          </p:cNvPr>
          <p:cNvGraphicFramePr>
            <a:graphicFrameLocks/>
          </p:cNvGraphicFramePr>
          <p:nvPr/>
        </p:nvGraphicFramePr>
        <p:xfrm>
          <a:off x="4478338" y="2743201"/>
          <a:ext cx="2717800" cy="1177925"/>
        </p:xfrm>
        <a:graphic>
          <a:graphicData uri="http://schemas.openxmlformats.org/presentationml/2006/ole">
            <mc:AlternateContent xmlns:mc="http://schemas.openxmlformats.org/markup-compatibility/2006">
              <mc:Choice xmlns:v="urn:schemas-microsoft-com:vml" Requires="v">
                <p:oleObj name="Equation" r:id="rId2" imgW="1066800" imgH="419100" progId="Equation.3">
                  <p:embed/>
                </p:oleObj>
              </mc:Choice>
              <mc:Fallback>
                <p:oleObj name="Equation" r:id="rId2" imgW="1066800" imgH="419100" progId="Equation.3">
                  <p:embed/>
                  <p:pic>
                    <p:nvPicPr>
                      <p:cNvPr id="20482" name="Object 2">
                        <a:extLst>
                          <a:ext uri="{FF2B5EF4-FFF2-40B4-BE49-F238E27FC236}">
                            <a16:creationId xmlns:a16="http://schemas.microsoft.com/office/drawing/2014/main" id="{5C31CEE9-AD5C-86CD-470F-06D0840A628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478338" y="2743201"/>
                        <a:ext cx="2717800" cy="117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5" name="Rectangle 7">
            <a:extLst>
              <a:ext uri="{FF2B5EF4-FFF2-40B4-BE49-F238E27FC236}">
                <a16:creationId xmlns:a16="http://schemas.microsoft.com/office/drawing/2014/main" id="{FA7A3549-EB5A-0A73-AD71-DCCF4EC60196}"/>
              </a:ext>
            </a:extLst>
          </p:cNvPr>
          <p:cNvSpPr>
            <a:spLocks noChangeArrowheads="1"/>
          </p:cNvSpPr>
          <p:nvPr/>
        </p:nvSpPr>
        <p:spPr bwMode="auto">
          <a:xfrm>
            <a:off x="8001000" y="3200400"/>
            <a:ext cx="558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(1)</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3A492392-C474-8E83-B4FE-550644E5A7E9}"/>
              </a:ext>
            </a:extLst>
          </p:cNvPr>
          <p:cNvSpPr>
            <a:spLocks noChangeArrowheads="1"/>
          </p:cNvSpPr>
          <p:nvPr/>
        </p:nvSpPr>
        <p:spPr bwMode="auto">
          <a:xfrm>
            <a:off x="1876426" y="2743201"/>
            <a:ext cx="87217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Note that </a:t>
            </a:r>
            <a:r>
              <a:rPr lang="en-US" altLang="en-US" i="1"/>
              <a:t>q</a:t>
            </a:r>
            <a:r>
              <a:rPr lang="en-US" altLang="en-US"/>
              <a:t> is the positive value of the electron charge, or the charge on a proton. Since any ion next to a charged surface must be in equilibrium with the corresponding ions in the bulk solution, it follows that the electrochemical potential of an ion at distance </a:t>
            </a:r>
            <a:r>
              <a:rPr lang="en-US" altLang="en-US" i="1"/>
              <a:t>x</a:t>
            </a:r>
            <a:r>
              <a:rPr lang="en-US" altLang="en-US"/>
              <a:t> from the surface must be equal to its bulk value. Thus:</a:t>
            </a:r>
          </a:p>
          <a:p>
            <a:pPr eaLnBrk="1" hangingPunct="1"/>
            <a:endParaRPr lang="en-US" altLang="en-US"/>
          </a:p>
        </p:txBody>
      </p:sp>
      <p:graphicFrame>
        <p:nvGraphicFramePr>
          <p:cNvPr id="21506" name="Object 2">
            <a:extLst>
              <a:ext uri="{FF2B5EF4-FFF2-40B4-BE49-F238E27FC236}">
                <a16:creationId xmlns:a16="http://schemas.microsoft.com/office/drawing/2014/main" id="{AE00989A-EFB9-35E4-6595-4B5A76AE84AE}"/>
              </a:ext>
            </a:extLst>
          </p:cNvPr>
          <p:cNvGraphicFramePr>
            <a:graphicFrameLocks noChangeAspect="1"/>
          </p:cNvGraphicFramePr>
          <p:nvPr/>
        </p:nvGraphicFramePr>
        <p:xfrm>
          <a:off x="2205038" y="5767388"/>
          <a:ext cx="7548562" cy="481012"/>
        </p:xfrm>
        <a:graphic>
          <a:graphicData uri="http://schemas.openxmlformats.org/presentationml/2006/ole">
            <mc:AlternateContent xmlns:mc="http://schemas.openxmlformats.org/markup-compatibility/2006">
              <mc:Choice xmlns:v="urn:schemas-microsoft-com:vml" Requires="v">
                <p:oleObj name="Equation" r:id="rId2" imgW="3454400" imgH="203200" progId="Equation.3">
                  <p:embed/>
                </p:oleObj>
              </mc:Choice>
              <mc:Fallback>
                <p:oleObj name="Equation" r:id="rId2" imgW="3454400" imgH="203200" progId="Equation.3">
                  <p:embed/>
                  <p:pic>
                    <p:nvPicPr>
                      <p:cNvPr id="21506" name="Object 2">
                        <a:extLst>
                          <a:ext uri="{FF2B5EF4-FFF2-40B4-BE49-F238E27FC236}">
                            <a16:creationId xmlns:a16="http://schemas.microsoft.com/office/drawing/2014/main" id="{AE00989A-EFB9-35E4-6595-4B5A76AE84AE}"/>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205038" y="5767388"/>
                        <a:ext cx="7548562"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8" name="Rectangle 8">
            <a:extLst>
              <a:ext uri="{FF2B5EF4-FFF2-40B4-BE49-F238E27FC236}">
                <a16:creationId xmlns:a16="http://schemas.microsoft.com/office/drawing/2014/main" id="{97CDC774-D819-9AF3-4B9B-F707BC7ACB36}"/>
              </a:ext>
            </a:extLst>
          </p:cNvPr>
          <p:cNvSpPr>
            <a:spLocks noChangeArrowheads="1"/>
          </p:cNvSpPr>
          <p:nvPr/>
        </p:nvSpPr>
        <p:spPr bwMode="auto">
          <a:xfrm>
            <a:off x="1876425" y="388938"/>
            <a:ext cx="85804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In order to describe the decay of the potential from the surface we would like to determine </a:t>
            </a:r>
            <a:r>
              <a:rPr lang="en-AU" altLang="en-US">
                <a:latin typeface="Symbol" panose="05050102010706020507" pitchFamily="18" charset="2"/>
              </a:rPr>
              <a:t></a:t>
            </a:r>
            <a:r>
              <a:rPr lang="en-AU" altLang="en-US"/>
              <a:t>x. The density (or population per unit volume) of any ion of charge Z</a:t>
            </a:r>
            <a:r>
              <a:rPr lang="en-AU" altLang="en-US" baseline="-25000"/>
              <a:t>i</a:t>
            </a:r>
            <a:r>
              <a:rPr lang="en-AU" altLang="en-US"/>
              <a:t>q must depend on it’s potential energy at that position. (Note Z is the valency).   The potential energy is by definition given by Z</a:t>
            </a:r>
            <a:r>
              <a:rPr lang="en-AU" altLang="en-US" baseline="-25000"/>
              <a:t>i</a:t>
            </a:r>
            <a:r>
              <a:rPr lang="en-AU" altLang="en-US"/>
              <a:t>q</a:t>
            </a:r>
            <a:r>
              <a:rPr lang="en-AU" altLang="en-US">
                <a:latin typeface="Symbol" panose="05050102010706020507" pitchFamily="18" charset="2"/>
              </a:rPr>
              <a:t></a:t>
            </a:r>
            <a:r>
              <a:rPr lang="en-AU" altLang="en-US"/>
              <a:t>(x).</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555BA08-5D40-0B08-F029-280797CDA9B1}"/>
              </a:ext>
            </a:extLst>
          </p:cNvPr>
          <p:cNvSpPr>
            <a:spLocks noChangeArrowheads="1"/>
          </p:cNvSpPr>
          <p:nvPr/>
        </p:nvSpPr>
        <p:spPr bwMode="auto">
          <a:xfrm>
            <a:off x="1946276" y="3505201"/>
            <a:ext cx="85883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In bulk solution we define the concentration of ion i as </a:t>
            </a:r>
            <a:r>
              <a:rPr lang="en-AU" altLang="en-US">
                <a:latin typeface="Symbol" panose="05050102010706020507" pitchFamily="18" charset="2"/>
              </a:rPr>
              <a:t></a:t>
            </a:r>
            <a:r>
              <a:rPr lang="en-AU" altLang="en-US" baseline="-25000"/>
              <a:t>i</a:t>
            </a:r>
            <a:r>
              <a:rPr lang="en-AU" altLang="en-US"/>
              <a:t>(bulk).</a:t>
            </a:r>
          </a:p>
          <a:p>
            <a:pPr eaLnBrk="1" hangingPunct="1"/>
            <a:r>
              <a:rPr lang="en-AU" altLang="en-US"/>
              <a:t>We would expect a Boltzmann distribution of ions determined</a:t>
            </a:r>
          </a:p>
          <a:p>
            <a:pPr eaLnBrk="1" hangingPunct="1"/>
            <a:r>
              <a:rPr lang="en-AU" altLang="en-US"/>
              <a:t>by the ratio of the potential to the kinetic energies, therefore.</a:t>
            </a:r>
          </a:p>
        </p:txBody>
      </p:sp>
      <p:graphicFrame>
        <p:nvGraphicFramePr>
          <p:cNvPr id="22530" name="Object 2">
            <a:extLst>
              <a:ext uri="{FF2B5EF4-FFF2-40B4-BE49-F238E27FC236}">
                <a16:creationId xmlns:a16="http://schemas.microsoft.com/office/drawing/2014/main" id="{A1071FA9-DD5A-21FD-F539-610E6987D179}"/>
              </a:ext>
            </a:extLst>
          </p:cNvPr>
          <p:cNvGraphicFramePr>
            <a:graphicFrameLocks/>
          </p:cNvGraphicFramePr>
          <p:nvPr/>
        </p:nvGraphicFramePr>
        <p:xfrm>
          <a:off x="2508250" y="4953000"/>
          <a:ext cx="5892800" cy="990600"/>
        </p:xfrm>
        <a:graphic>
          <a:graphicData uri="http://schemas.openxmlformats.org/presentationml/2006/ole">
            <mc:AlternateContent xmlns:mc="http://schemas.openxmlformats.org/markup-compatibility/2006">
              <mc:Choice xmlns:v="urn:schemas-microsoft-com:vml" Requires="v">
                <p:oleObj name="Equation" r:id="rId2" imgW="5905500" imgH="1003300" progId="Equation.3">
                  <p:embed/>
                </p:oleObj>
              </mc:Choice>
              <mc:Fallback>
                <p:oleObj name="Equation" r:id="rId2" imgW="5905500" imgH="1003300" progId="Equation.3">
                  <p:embed/>
                  <p:pic>
                    <p:nvPicPr>
                      <p:cNvPr id="22530" name="Object 2">
                        <a:extLst>
                          <a:ext uri="{FF2B5EF4-FFF2-40B4-BE49-F238E27FC236}">
                            <a16:creationId xmlns:a16="http://schemas.microsoft.com/office/drawing/2014/main" id="{A1071FA9-DD5A-21FD-F539-610E6987D17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508250" y="4953000"/>
                        <a:ext cx="5892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2" name="Rectangle 4">
            <a:extLst>
              <a:ext uri="{FF2B5EF4-FFF2-40B4-BE49-F238E27FC236}">
                <a16:creationId xmlns:a16="http://schemas.microsoft.com/office/drawing/2014/main" id="{6BFB297A-0F9B-2A49-E69E-E34CA86B2F86}"/>
              </a:ext>
            </a:extLst>
          </p:cNvPr>
          <p:cNvSpPr>
            <a:spLocks noChangeArrowheads="1"/>
          </p:cNvSpPr>
          <p:nvPr/>
        </p:nvSpPr>
        <p:spPr bwMode="auto">
          <a:xfrm>
            <a:off x="8909050" y="5565775"/>
            <a:ext cx="558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t>(2)</a:t>
            </a:r>
          </a:p>
        </p:txBody>
      </p:sp>
      <p:sp>
        <p:nvSpPr>
          <p:cNvPr id="22533" name="Rectangle 5">
            <a:extLst>
              <a:ext uri="{FF2B5EF4-FFF2-40B4-BE49-F238E27FC236}">
                <a16:creationId xmlns:a16="http://schemas.microsoft.com/office/drawing/2014/main" id="{1738DEB8-F684-49FC-20DF-B3FBBF968349}"/>
              </a:ext>
            </a:extLst>
          </p:cNvPr>
          <p:cNvSpPr>
            <a:spLocks noChangeArrowheads="1"/>
          </p:cNvSpPr>
          <p:nvPr/>
        </p:nvSpPr>
        <p:spPr bwMode="auto">
          <a:xfrm>
            <a:off x="2930526" y="6172200"/>
            <a:ext cx="605631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AU" altLang="en-US">
                <a:solidFill>
                  <a:schemeClr val="hlink"/>
                </a:solidFill>
              </a:rPr>
              <a:t>Note the sign of the ion charge is important</a:t>
            </a:r>
          </a:p>
        </p:txBody>
      </p:sp>
      <p:sp>
        <p:nvSpPr>
          <p:cNvPr id="22534" name="Rectangle 5">
            <a:extLst>
              <a:ext uri="{FF2B5EF4-FFF2-40B4-BE49-F238E27FC236}">
                <a16:creationId xmlns:a16="http://schemas.microsoft.com/office/drawing/2014/main" id="{78289D8F-0FEE-B2FD-C943-6B670C2D823E}"/>
              </a:ext>
            </a:extLst>
          </p:cNvPr>
          <p:cNvSpPr>
            <a:spLocks noChangeArrowheads="1"/>
          </p:cNvSpPr>
          <p:nvPr/>
        </p:nvSpPr>
        <p:spPr bwMode="auto">
          <a:xfrm>
            <a:off x="1876425" y="685801"/>
            <a:ext cx="843915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600"/>
              <a:t>where C</a:t>
            </a:r>
            <a:r>
              <a:rPr lang="en-US" altLang="en-US" sz="2600" baseline="-25000"/>
              <a:t>i</a:t>
            </a:r>
            <a:r>
              <a:rPr lang="en-US" altLang="en-US" sz="2600"/>
              <a:t>(B) and C</a:t>
            </a:r>
            <a:r>
              <a:rPr lang="en-US" altLang="en-US" sz="2600" baseline="-25000"/>
              <a:t>i</a:t>
            </a:r>
            <a:r>
              <a:rPr lang="en-US" altLang="en-US" sz="2600"/>
              <a:t>(x) are the ion concentrations in bulk and at distance x from the charged surface, and it is assumed that these are dilute solutions (ie ψ(B) = 0). This equation leads directly to the Boltzmann distribution, which can be used to obtain the concentration at any other electrostatic potential energy by the familiar relationship:</a:t>
            </a:r>
          </a:p>
          <a:p>
            <a:pPr eaLnBrk="1" hangingPunct="1"/>
            <a:r>
              <a:rPr lang="en-US" altLang="en-US" sz="2600"/>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D203F3F-06BF-B1D5-6AE0-0D2B27AA4B28}"/>
              </a:ext>
            </a:extLst>
          </p:cNvPr>
          <p:cNvSpPr>
            <a:spLocks noGrp="1" noChangeArrowheads="1"/>
          </p:cNvSpPr>
          <p:nvPr>
            <p:ph type="title"/>
          </p:nvPr>
        </p:nvSpPr>
        <p:spPr>
          <a:xfrm>
            <a:off x="2057400" y="381000"/>
            <a:ext cx="8305800" cy="1143000"/>
          </a:xfrm>
          <a:noFill/>
        </p:spPr>
        <p:txBody>
          <a:bodyPr/>
          <a:lstStyle/>
          <a:p>
            <a:pPr eaLnBrk="1" hangingPunct="1"/>
            <a:r>
              <a:rPr lang="en-AU" altLang="en-US" sz="3600">
                <a:latin typeface="Arial" panose="020B0604020202020204" pitchFamily="34" charset="0"/>
                <a:ea typeface="ＭＳ Ｐゴシック" panose="020B0600070205080204" pitchFamily="34" charset="-128"/>
              </a:rPr>
              <a:t>Several assumptions have been made </a:t>
            </a:r>
          </a:p>
        </p:txBody>
      </p:sp>
      <p:sp>
        <p:nvSpPr>
          <p:cNvPr id="71683" name="Rectangle 3">
            <a:extLst>
              <a:ext uri="{FF2B5EF4-FFF2-40B4-BE49-F238E27FC236}">
                <a16:creationId xmlns:a16="http://schemas.microsoft.com/office/drawing/2014/main" id="{DC9060A6-8400-40E2-6246-87D657FAB5BA}"/>
              </a:ext>
            </a:extLst>
          </p:cNvPr>
          <p:cNvSpPr>
            <a:spLocks noGrp="1" noChangeArrowheads="1"/>
          </p:cNvSpPr>
          <p:nvPr>
            <p:ph type="body" idx="1"/>
          </p:nvPr>
        </p:nvSpPr>
        <p:spPr>
          <a:xfrm>
            <a:off x="2170114" y="1519238"/>
            <a:ext cx="8116887" cy="4424362"/>
          </a:xfrm>
        </p:spPr>
        <p:txBody>
          <a:bodyPr rtlCol="0">
            <a:normAutofit/>
          </a:bodyPr>
          <a:lstStyle/>
          <a:p>
            <a:pPr>
              <a:buFont typeface="Arial"/>
              <a:buChar char="•"/>
              <a:defRPr/>
            </a:pPr>
            <a:r>
              <a:rPr lang="en-AU">
                <a:latin typeface="Arial" charset="0"/>
                <a:ea typeface="+mn-ea"/>
                <a:cs typeface="+mn-cs"/>
              </a:rPr>
              <a:t>The surface is flat, infinite and uniformly charged</a:t>
            </a:r>
          </a:p>
          <a:p>
            <a:pPr>
              <a:buFont typeface="Arial"/>
              <a:buChar char="•"/>
              <a:defRPr/>
            </a:pPr>
            <a:r>
              <a:rPr lang="en-AU">
                <a:latin typeface="Arial" charset="0"/>
                <a:ea typeface="+mn-ea"/>
                <a:cs typeface="+mn-cs"/>
              </a:rPr>
              <a:t>The ions are assumed to be point charges, distributed according to the Boltzmann distribution</a:t>
            </a:r>
          </a:p>
          <a:p>
            <a:pPr>
              <a:buFont typeface="Arial"/>
              <a:buChar char="•"/>
              <a:defRPr/>
            </a:pPr>
            <a:r>
              <a:rPr lang="en-AU">
                <a:latin typeface="Arial" charset="0"/>
                <a:ea typeface="+mn-ea"/>
                <a:cs typeface="+mn-cs"/>
              </a:rPr>
              <a:t>The solvent is represented solely by a dielectric constant</a:t>
            </a:r>
          </a:p>
          <a:p>
            <a:pPr>
              <a:buFont typeface="Arial"/>
              <a:buChar char="•"/>
              <a:defRPr/>
            </a:pPr>
            <a:r>
              <a:rPr lang="en-AU">
                <a:latin typeface="Arial" charset="0"/>
                <a:ea typeface="+mn-ea"/>
                <a:cs typeface="+mn-cs"/>
              </a:rPr>
              <a:t>The electrolyte is assumed to be symmetrical</a:t>
            </a:r>
          </a:p>
        </p:txBody>
      </p:sp>
      <p:sp>
        <p:nvSpPr>
          <p:cNvPr id="29700" name="Rectangle 4">
            <a:extLst>
              <a:ext uri="{FF2B5EF4-FFF2-40B4-BE49-F238E27FC236}">
                <a16:creationId xmlns:a16="http://schemas.microsoft.com/office/drawing/2014/main" id="{3B36F831-5B48-573C-C495-7BEA29AC0F71}"/>
              </a:ext>
            </a:extLst>
          </p:cNvPr>
          <p:cNvSpPr>
            <a:spLocks noChangeArrowheads="1"/>
          </p:cNvSpPr>
          <p:nvPr/>
        </p:nvSpPr>
        <p:spPr bwMode="auto">
          <a:xfrm>
            <a:off x="2735263" y="5676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1036</TotalTime>
  <Words>641</Words>
  <Application>Microsoft Office PowerPoint</Application>
  <PresentationFormat>Широкоэкранный</PresentationFormat>
  <Paragraphs>56</Paragraphs>
  <Slides>11</Slides>
  <Notes>1</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Symbol</vt:lpstr>
      <vt:lpstr>Тема Office</vt:lpstr>
      <vt:lpstr>Microsoft Equation</vt:lpstr>
      <vt:lpstr>             Formation of electrical double layer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Several assumptions have been made </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2023-11-08T10:10:07Z</dcterms:modified>
</cp:coreProperties>
</file>